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264" r:id="rId2"/>
    <p:sldId id="274" r:id="rId3"/>
    <p:sldId id="275" r:id="rId4"/>
    <p:sldId id="276" r:id="rId5"/>
    <p:sldId id="280" r:id="rId6"/>
  </p:sldIdLst>
  <p:sldSz cx="9144000" cy="5143500" type="screen16x9"/>
  <p:notesSz cx="5143500" cy="9144000"/>
  <p:embeddedFontLst>
    <p:embeddedFont>
      <p:font typeface="Calibri" panose="020F0502020204030204" pitchFamily="34" charset="0"/>
      <p:regular r:id="rId8"/>
      <p:bold r:id="rId9"/>
      <p:italic r:id="rId10"/>
      <p:boldItalic r:id="rId11"/>
    </p:embeddedFont>
    <p:embeddedFont>
      <p:font typeface="Source Sans 3" panose="020B0604020202020204" charset="0"/>
      <p:regular r:id="rId12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45" autoAdjust="0"/>
    <p:restoredTop sz="94610"/>
  </p:normalViewPr>
  <p:slideViewPr>
    <p:cSldViewPr snapToGrid="0" snapToObjects="1">
      <p:cViewPr varScale="1">
        <p:scale>
          <a:sx n="130" d="100"/>
          <a:sy n="130" d="100"/>
        </p:scale>
        <p:origin x="384" y="-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6612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145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3094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70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933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687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DEDE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1D3C6F1-6C15-47E8-9611-431AE5D1C126}"/>
              </a:ext>
            </a:extLst>
          </p:cNvPr>
          <p:cNvSpPr/>
          <p:nvPr userDrawn="1"/>
        </p:nvSpPr>
        <p:spPr>
          <a:xfrm>
            <a:off x="7068047" y="0"/>
            <a:ext cx="207595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ru-RU" sz="1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ИСКРА Конкурс</a:t>
            </a:r>
          </a:p>
          <a:p>
            <a:pPr algn="r"/>
            <a:r>
              <a:rPr lang="ru-RU" sz="1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Содействие инновациям</a:t>
            </a:r>
          </a:p>
        </p:txBody>
      </p:sp>
      <p:sp>
        <p:nvSpPr>
          <p:cNvPr id="7" name="Номер слайда 28">
            <a:extLst>
              <a:ext uri="{FF2B5EF4-FFF2-40B4-BE49-F238E27FC236}">
                <a16:creationId xmlns:a16="http://schemas.microsoft.com/office/drawing/2014/main" id="{FE25FD14-C09F-4D70-A5CB-34980A78C4C7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725988" y="4841234"/>
            <a:ext cx="496389" cy="410757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906613" y="2363576"/>
            <a:ext cx="3330773" cy="4163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250"/>
              </a:lnSpc>
              <a:buNone/>
            </a:pPr>
            <a:r>
              <a:rPr lang="ru-RU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Программа «Идея»</a:t>
            </a:r>
            <a:endParaRPr lang="en-US" sz="2600" dirty="0"/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id="{E1E90D4C-AB79-4774-B608-EC831958AFE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1</a:t>
            </a:fld>
            <a:endParaRPr lang="ru" dirty="0"/>
          </a:p>
        </p:txBody>
      </p:sp>
    </p:spTree>
    <p:extLst>
      <p:ext uri="{BB962C8B-B14F-4D97-AF65-F5344CB8AC3E}">
        <p14:creationId xmlns:p14="http://schemas.microsoft.com/office/powerpoint/2010/main" val="4204025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9874" y="286345"/>
            <a:ext cx="3330773" cy="4163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250"/>
              </a:lnSpc>
              <a:buNone/>
            </a:pPr>
            <a:r>
              <a:rPr lang="en-US" sz="2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Название</a:t>
            </a:r>
            <a:r>
              <a:rPr lang="en-US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идеи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539874" y="1261021"/>
            <a:ext cx="8064252" cy="10939"/>
          </a:xfrm>
          <a:prstGeom prst="rect">
            <a:avLst/>
          </a:prstGeom>
          <a:solidFill>
            <a:srgbClr val="3D3838">
              <a:alpha val="50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539874" y="2076673"/>
            <a:ext cx="8064252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Дата: _______________________________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535112" y="2836263"/>
            <a:ext cx="2664619" cy="3330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2050" b="1" dirty="0" err="1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Тематик</a:t>
            </a:r>
            <a:r>
              <a:rPr lang="ru-RU" sz="205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а</a:t>
            </a:r>
            <a:endParaRPr lang="en-US" sz="2050" dirty="0"/>
          </a:p>
        </p:txBody>
      </p:sp>
      <p:sp>
        <p:nvSpPr>
          <p:cNvPr id="8" name="Text 6"/>
          <p:cNvSpPr/>
          <p:nvPr/>
        </p:nvSpPr>
        <p:spPr>
          <a:xfrm>
            <a:off x="535111" y="3336578"/>
            <a:ext cx="3853383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</a:t>
            </a:r>
            <a:r>
              <a:rPr lang="en-US" sz="1150" dirty="0" err="1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Превентивная</a:t>
            </a: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</a:t>
            </a:r>
            <a:r>
              <a:rPr lang="en-US" sz="1150" dirty="0" err="1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диагностика</a:t>
            </a:r>
            <a:r>
              <a:rPr lang="ru-RU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оборудования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535112" y="3607573"/>
            <a:ext cx="3853383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Повышения надежности распределительных сетей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535110" y="3905846"/>
            <a:ext cx="3853383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Повышение надежности сетей 110 кВ и выше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35109" y="4104866"/>
            <a:ext cx="3853383" cy="11802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20000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Увеличение ресурса </a:t>
            </a:r>
            <a:r>
              <a:rPr lang="en-US" sz="1150" dirty="0" err="1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устаревшего</a:t>
            </a: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</a:t>
            </a:r>
            <a:r>
              <a:rPr lang="en-US" sz="1150" dirty="0" err="1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оборудования</a:t>
            </a:r>
            <a:endParaRPr lang="ru-RU" sz="1150" dirty="0">
              <a:solidFill>
                <a:srgbClr val="3D3838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>
              <a:lnSpc>
                <a:spcPct val="200000"/>
              </a:lnSpc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</a:t>
            </a:r>
            <a:r>
              <a:rPr lang="ru-RU" sz="1150" dirty="0">
                <a:solidFill>
                  <a:srgbClr val="3D3838"/>
                </a:solidFill>
                <a:latin typeface="Source Sans 3" pitchFamily="34" charset="0"/>
              </a:rPr>
              <a:t>Роботизация в энергетике</a:t>
            </a:r>
          </a:p>
        </p:txBody>
      </p:sp>
      <p:sp>
        <p:nvSpPr>
          <p:cNvPr id="12" name="Text 10"/>
          <p:cNvSpPr/>
          <p:nvPr/>
        </p:nvSpPr>
        <p:spPr>
          <a:xfrm>
            <a:off x="4750743" y="3332669"/>
            <a:ext cx="3853383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Зарядная инфраструктура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4750743" y="3606866"/>
            <a:ext cx="4044601" cy="4284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Методы неразрушающего контроля электрооборудования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4750741" y="3911318"/>
            <a:ext cx="3853383" cy="10300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 algn="l">
              <a:lnSpc>
                <a:spcPct val="15000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Энергоэффективность конечных </a:t>
            </a:r>
            <a:r>
              <a:rPr lang="en-US" sz="1150" dirty="0" err="1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потребителей</a:t>
            </a: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</a:t>
            </a:r>
            <a:r>
              <a:rPr lang="en-US" sz="1150" dirty="0" err="1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электроэнергии</a:t>
            </a:r>
            <a:endParaRPr lang="ru-RU" sz="1150" dirty="0">
              <a:solidFill>
                <a:srgbClr val="3D3838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 marL="177800" indent="-177800">
              <a:lnSpc>
                <a:spcPct val="150000"/>
              </a:lnSpc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</a:t>
            </a:r>
            <a:r>
              <a:rPr lang="ru-RU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Технологии постоянного тока</a:t>
            </a:r>
          </a:p>
          <a:p>
            <a:pPr marL="177800" indent="-177800">
              <a:lnSpc>
                <a:spcPct val="150000"/>
              </a:lnSpc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</a:t>
            </a:r>
            <a:r>
              <a:rPr lang="ru-RU" sz="1150" dirty="0">
                <a:solidFill>
                  <a:srgbClr val="3D3838"/>
                </a:solidFill>
                <a:latin typeface="Source Sans 3" pitchFamily="34" charset="0"/>
              </a:rPr>
              <a:t> ИИ как драйвер трансформации энергетики</a:t>
            </a:r>
            <a:endParaRPr lang="en-US" sz="1150" dirty="0"/>
          </a:p>
          <a:p>
            <a:pPr marL="177800" indent="-177800" algn="l">
              <a:lnSpc>
                <a:spcPts val="1650"/>
              </a:lnSpc>
              <a:buNone/>
            </a:pPr>
            <a:endParaRPr lang="en-US" sz="1150" dirty="0"/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id="{E1E90D4C-AB79-4774-B608-EC831958AFE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2</a:t>
            </a:fld>
            <a:endParaRPr lang="ru" dirty="0"/>
          </a:p>
        </p:txBody>
      </p:sp>
      <p:sp>
        <p:nvSpPr>
          <p:cNvPr id="18" name="Shape 1">
            <a:extLst>
              <a:ext uri="{FF2B5EF4-FFF2-40B4-BE49-F238E27FC236}">
                <a16:creationId xmlns:a16="http://schemas.microsoft.com/office/drawing/2014/main" id="{04E631AB-1B62-4C30-B118-3F5230FC6373}"/>
              </a:ext>
            </a:extLst>
          </p:cNvPr>
          <p:cNvSpPr/>
          <p:nvPr/>
        </p:nvSpPr>
        <p:spPr>
          <a:xfrm>
            <a:off x="539874" y="1591309"/>
            <a:ext cx="8064252" cy="10939"/>
          </a:xfrm>
          <a:prstGeom prst="rect">
            <a:avLst/>
          </a:prstGeom>
          <a:solidFill>
            <a:srgbClr val="3D3838">
              <a:alpha val="50000"/>
            </a:srgbClr>
          </a:solidFill>
          <a:ln/>
        </p:spPr>
      </p:sp>
    </p:spTree>
    <p:extLst>
      <p:ext uri="{BB962C8B-B14F-4D97-AF65-F5344CB8AC3E}">
        <p14:creationId xmlns:p14="http://schemas.microsoft.com/office/powerpoint/2010/main" val="2588028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1">
            <a:extLst>
              <a:ext uri="{FF2B5EF4-FFF2-40B4-BE49-F238E27FC236}">
                <a16:creationId xmlns:a16="http://schemas.microsoft.com/office/drawing/2014/main" id="{DB80FFA7-F5EF-470D-813C-D672C5957935}"/>
              </a:ext>
            </a:extLst>
          </p:cNvPr>
          <p:cNvSpPr/>
          <p:nvPr/>
        </p:nvSpPr>
        <p:spPr>
          <a:xfrm>
            <a:off x="514691" y="3082558"/>
            <a:ext cx="3954959" cy="1831441"/>
          </a:xfrm>
          <a:prstGeom prst="roundRect">
            <a:avLst>
              <a:gd name="adj" fmla="val 4206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24" name="Shape 1">
            <a:extLst>
              <a:ext uri="{FF2B5EF4-FFF2-40B4-BE49-F238E27FC236}">
                <a16:creationId xmlns:a16="http://schemas.microsoft.com/office/drawing/2014/main" id="{4952ABE4-1999-4B4A-8F95-048CDD87B732}"/>
              </a:ext>
            </a:extLst>
          </p:cNvPr>
          <p:cNvSpPr/>
          <p:nvPr/>
        </p:nvSpPr>
        <p:spPr>
          <a:xfrm>
            <a:off x="4674352" y="3086026"/>
            <a:ext cx="3954959" cy="1831441"/>
          </a:xfrm>
          <a:prstGeom prst="roundRect">
            <a:avLst>
              <a:gd name="adj" fmla="val 4206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20" name="Shape 1">
            <a:extLst>
              <a:ext uri="{FF2B5EF4-FFF2-40B4-BE49-F238E27FC236}">
                <a16:creationId xmlns:a16="http://schemas.microsoft.com/office/drawing/2014/main" id="{A46A0A73-48BA-4588-8671-DC2C945EDDB4}"/>
              </a:ext>
            </a:extLst>
          </p:cNvPr>
          <p:cNvSpPr/>
          <p:nvPr/>
        </p:nvSpPr>
        <p:spPr>
          <a:xfrm>
            <a:off x="4674351" y="988777"/>
            <a:ext cx="3954959" cy="1831441"/>
          </a:xfrm>
          <a:prstGeom prst="roundRect">
            <a:avLst>
              <a:gd name="adj" fmla="val 4206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20824" y="988777"/>
            <a:ext cx="3954959" cy="1831441"/>
          </a:xfrm>
          <a:prstGeom prst="roundRect">
            <a:avLst>
              <a:gd name="adj" fmla="val 4206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14691" y="988777"/>
            <a:ext cx="76199" cy="1831441"/>
          </a:xfrm>
          <a:prstGeom prst="roundRect">
            <a:avLst>
              <a:gd name="adj" fmla="val 30368"/>
            </a:avLst>
          </a:prstGeom>
          <a:solidFill>
            <a:srgbClr val="2D2E34"/>
          </a:solidFill>
          <a:ln/>
        </p:spPr>
      </p:sp>
      <p:sp>
        <p:nvSpPr>
          <p:cNvPr id="5" name="Text 3"/>
          <p:cNvSpPr/>
          <p:nvPr/>
        </p:nvSpPr>
        <p:spPr>
          <a:xfrm>
            <a:off x="751284" y="1162088"/>
            <a:ext cx="2494657" cy="219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Формулировка проблемы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751284" y="1473734"/>
            <a:ext cx="3551188" cy="11631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</a:t>
            </a: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860503" y="1162088"/>
            <a:ext cx="2644973" cy="219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Потери в год для компаний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4860503" y="1473734"/>
            <a:ext cx="3551262" cy="140103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 </a:t>
            </a:r>
            <a:r>
              <a:rPr lang="en-US" sz="1200" dirty="0" err="1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кВт·ч</a:t>
            </a: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</a:t>
            </a:r>
            <a:endParaRPr lang="ru-RU" sz="1200" dirty="0">
              <a:solidFill>
                <a:srgbClr val="808080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 marL="0" indent="0" algn="l">
              <a:lnSpc>
                <a:spcPts val="1800"/>
              </a:lnSpc>
              <a:buNone/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 млн </a:t>
            </a:r>
            <a:r>
              <a:rPr lang="en-US" sz="1200" dirty="0" err="1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руб</a:t>
            </a: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.</a:t>
            </a:r>
            <a:endParaRPr lang="ru-RU" sz="1200" dirty="0">
              <a:solidFill>
                <a:srgbClr val="808080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r>
              <a:rPr lang="ru-RU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чел./час</a:t>
            </a: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54274" y="3195600"/>
            <a:ext cx="2133302" cy="219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Как решается сегодня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751284" y="3629025"/>
            <a:ext cx="3551188" cy="4627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</a:t>
            </a: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879553" y="3190726"/>
            <a:ext cx="3551262" cy="4382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Почему существующих решений недостаточно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4879553" y="3616821"/>
            <a:ext cx="3551262" cy="4627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</a:t>
            </a: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19" name="Text 0">
            <a:extLst>
              <a:ext uri="{FF2B5EF4-FFF2-40B4-BE49-F238E27FC236}">
                <a16:creationId xmlns:a16="http://schemas.microsoft.com/office/drawing/2014/main" id="{3C61C8B5-786A-44F8-918F-FEC22DF55CEB}"/>
              </a:ext>
            </a:extLst>
          </p:cNvPr>
          <p:cNvSpPr/>
          <p:nvPr/>
        </p:nvSpPr>
        <p:spPr>
          <a:xfrm>
            <a:off x="539874" y="286345"/>
            <a:ext cx="3330773" cy="4163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250"/>
              </a:lnSpc>
              <a:buNone/>
            </a:pPr>
            <a:r>
              <a:rPr lang="ru-RU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Проблема</a:t>
            </a:r>
            <a:endParaRPr lang="en-US" sz="2600" dirty="0"/>
          </a:p>
        </p:txBody>
      </p:sp>
      <p:sp>
        <p:nvSpPr>
          <p:cNvPr id="21" name="Shape 2">
            <a:extLst>
              <a:ext uri="{FF2B5EF4-FFF2-40B4-BE49-F238E27FC236}">
                <a16:creationId xmlns:a16="http://schemas.microsoft.com/office/drawing/2014/main" id="{FC9528F4-B75B-4B4C-81A3-9C73D2F68E82}"/>
              </a:ext>
            </a:extLst>
          </p:cNvPr>
          <p:cNvSpPr/>
          <p:nvPr/>
        </p:nvSpPr>
        <p:spPr>
          <a:xfrm>
            <a:off x="4668219" y="985309"/>
            <a:ext cx="76199" cy="1831441"/>
          </a:xfrm>
          <a:prstGeom prst="roundRect">
            <a:avLst>
              <a:gd name="adj" fmla="val 30368"/>
            </a:avLst>
          </a:prstGeom>
          <a:solidFill>
            <a:srgbClr val="2D2E34"/>
          </a:solidFill>
          <a:ln/>
        </p:spPr>
      </p:sp>
      <p:sp>
        <p:nvSpPr>
          <p:cNvPr id="23" name="Shape 2">
            <a:extLst>
              <a:ext uri="{FF2B5EF4-FFF2-40B4-BE49-F238E27FC236}">
                <a16:creationId xmlns:a16="http://schemas.microsoft.com/office/drawing/2014/main" id="{8216B7DA-3C24-45F8-91C6-210F92754E5A}"/>
              </a:ext>
            </a:extLst>
          </p:cNvPr>
          <p:cNvSpPr/>
          <p:nvPr/>
        </p:nvSpPr>
        <p:spPr>
          <a:xfrm>
            <a:off x="508558" y="3082558"/>
            <a:ext cx="76199" cy="1831441"/>
          </a:xfrm>
          <a:prstGeom prst="roundRect">
            <a:avLst>
              <a:gd name="adj" fmla="val 30368"/>
            </a:avLst>
          </a:prstGeom>
          <a:solidFill>
            <a:srgbClr val="2D2E34"/>
          </a:solidFill>
          <a:ln/>
        </p:spPr>
      </p:sp>
      <p:sp>
        <p:nvSpPr>
          <p:cNvPr id="25" name="Shape 2">
            <a:extLst>
              <a:ext uri="{FF2B5EF4-FFF2-40B4-BE49-F238E27FC236}">
                <a16:creationId xmlns:a16="http://schemas.microsoft.com/office/drawing/2014/main" id="{2D04A506-828D-4ADF-86B0-AE79506203D3}"/>
              </a:ext>
            </a:extLst>
          </p:cNvPr>
          <p:cNvSpPr/>
          <p:nvPr/>
        </p:nvSpPr>
        <p:spPr>
          <a:xfrm>
            <a:off x="4668219" y="3086026"/>
            <a:ext cx="76199" cy="1831441"/>
          </a:xfrm>
          <a:prstGeom prst="roundRect">
            <a:avLst>
              <a:gd name="adj" fmla="val 30368"/>
            </a:avLst>
          </a:prstGeom>
          <a:solidFill>
            <a:srgbClr val="2D2E34"/>
          </a:solidFill>
          <a:ln/>
        </p:spPr>
      </p:sp>
      <p:sp>
        <p:nvSpPr>
          <p:cNvPr id="26" name="Номер слайда 25">
            <a:extLst>
              <a:ext uri="{FF2B5EF4-FFF2-40B4-BE49-F238E27FC236}">
                <a16:creationId xmlns:a16="http://schemas.microsoft.com/office/drawing/2014/main" id="{B4D00407-8E19-4BCE-880F-7211FDD47BD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3</a:t>
            </a:fld>
            <a:endParaRPr lang="ru" dirty="0"/>
          </a:p>
        </p:txBody>
      </p:sp>
    </p:spTree>
    <p:extLst>
      <p:ext uri="{BB962C8B-B14F-4D97-AF65-F5344CB8AC3E}">
        <p14:creationId xmlns:p14="http://schemas.microsoft.com/office/powerpoint/2010/main" val="640942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9874" y="862682"/>
            <a:ext cx="6273775" cy="4382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450"/>
              </a:lnSpc>
              <a:buNone/>
            </a:pPr>
            <a:endParaRPr lang="en-US" sz="2750" dirty="0"/>
          </a:p>
        </p:txBody>
      </p:sp>
      <p:sp>
        <p:nvSpPr>
          <p:cNvPr id="3" name="Text 1"/>
          <p:cNvSpPr/>
          <p:nvPr/>
        </p:nvSpPr>
        <p:spPr>
          <a:xfrm>
            <a:off x="539874" y="1041649"/>
            <a:ext cx="3143920" cy="219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Название продукта / технологии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525691" y="2808275"/>
            <a:ext cx="1760860" cy="219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 err="1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Краткое</a:t>
            </a:r>
            <a:r>
              <a:rPr lang="en-US" sz="135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 </a:t>
            </a:r>
            <a:r>
              <a:rPr lang="en-US" sz="1350" b="1" dirty="0" err="1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описание</a:t>
            </a:r>
            <a:r>
              <a:rPr lang="ru-RU" sz="135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 (ноу-хау)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4764956" y="1041649"/>
            <a:ext cx="3047330" cy="219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Что получает </a:t>
            </a:r>
            <a:r>
              <a:rPr lang="ru-RU" sz="135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потребитель технологии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4764956" y="1353399"/>
            <a:ext cx="3843933" cy="2313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Технологический эффект: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774376" y="2802174"/>
            <a:ext cx="3843933" cy="2313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b="1" dirty="0" err="1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Отличие</a:t>
            </a:r>
            <a:r>
              <a:rPr lang="en-US" sz="120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 </a:t>
            </a:r>
            <a:r>
              <a:rPr lang="en-US" sz="1200" b="1" dirty="0" err="1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от</a:t>
            </a:r>
            <a:r>
              <a:rPr lang="en-US" sz="120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 </a:t>
            </a:r>
            <a:r>
              <a:rPr lang="en-US" sz="1200" b="1" dirty="0" err="1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существующих</a:t>
            </a:r>
            <a:r>
              <a:rPr lang="en-US" sz="120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 </a:t>
            </a:r>
            <a:r>
              <a:rPr lang="en-US" sz="1200" b="1" dirty="0" err="1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технологий</a:t>
            </a:r>
            <a:r>
              <a:rPr lang="ru-RU" sz="120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:</a:t>
            </a:r>
            <a:endParaRPr lang="en-US" sz="1200" dirty="0"/>
          </a:p>
        </p:txBody>
      </p:sp>
      <p:sp>
        <p:nvSpPr>
          <p:cNvPr id="15" name="Text 0">
            <a:extLst>
              <a:ext uri="{FF2B5EF4-FFF2-40B4-BE49-F238E27FC236}">
                <a16:creationId xmlns:a16="http://schemas.microsoft.com/office/drawing/2014/main" id="{33AD856B-9F95-438C-AD83-CF4F8748A461}"/>
              </a:ext>
            </a:extLst>
          </p:cNvPr>
          <p:cNvSpPr/>
          <p:nvPr/>
        </p:nvSpPr>
        <p:spPr>
          <a:xfrm>
            <a:off x="539874" y="286345"/>
            <a:ext cx="3330773" cy="4163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250"/>
              </a:lnSpc>
            </a:pPr>
            <a:r>
              <a:rPr lang="en-US" sz="2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Решение</a:t>
            </a:r>
            <a:r>
              <a:rPr lang="en-US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 (</a:t>
            </a:r>
            <a:r>
              <a:rPr lang="en-US" sz="2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технология</a:t>
            </a:r>
            <a:r>
              <a:rPr lang="en-US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id="{C2C8A2E1-CA88-4915-8A40-EA48C7AAAA6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4</a:t>
            </a:fld>
            <a:endParaRPr lang="ru" dirty="0"/>
          </a:p>
        </p:txBody>
      </p:sp>
      <p:sp>
        <p:nvSpPr>
          <p:cNvPr id="17" name="Text 3">
            <a:extLst>
              <a:ext uri="{FF2B5EF4-FFF2-40B4-BE49-F238E27FC236}">
                <a16:creationId xmlns:a16="http://schemas.microsoft.com/office/drawing/2014/main" id="{BD600D5D-58D1-4E51-BB1D-0D0992C81384}"/>
              </a:ext>
            </a:extLst>
          </p:cNvPr>
          <p:cNvSpPr/>
          <p:nvPr/>
        </p:nvSpPr>
        <p:spPr>
          <a:xfrm>
            <a:off x="539874" y="1340775"/>
            <a:ext cx="3550086" cy="9550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________________________________________________________________________________________________________________________________________________________________________________________________</a:t>
            </a:r>
            <a:endParaRPr lang="ru-RU" sz="1200" dirty="0">
              <a:solidFill>
                <a:srgbClr val="808080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>
              <a:lnSpc>
                <a:spcPts val="1800"/>
              </a:lnSpc>
            </a:pPr>
            <a:r>
              <a:rPr lang="ru-RU" sz="1200" dirty="0">
                <a:solidFill>
                  <a:srgbClr val="808080"/>
                </a:solidFill>
                <a:latin typeface="Source Sans 3" pitchFamily="34" charset="0"/>
              </a:rPr>
              <a:t>_</a:t>
            </a: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</a:t>
            </a:r>
            <a:r>
              <a:rPr lang="ru-RU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</a:t>
            </a:r>
            <a:r>
              <a:rPr lang="ru-RU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</a:t>
            </a:r>
            <a:endParaRPr lang="en-US" sz="1200" dirty="0"/>
          </a:p>
        </p:txBody>
      </p:sp>
      <p:sp>
        <p:nvSpPr>
          <p:cNvPr id="18" name="Text 3">
            <a:extLst>
              <a:ext uri="{FF2B5EF4-FFF2-40B4-BE49-F238E27FC236}">
                <a16:creationId xmlns:a16="http://schemas.microsoft.com/office/drawing/2014/main" id="{53F796FE-51ED-4A7D-8280-9867FC8CC89A}"/>
              </a:ext>
            </a:extLst>
          </p:cNvPr>
          <p:cNvSpPr/>
          <p:nvPr/>
        </p:nvSpPr>
        <p:spPr>
          <a:xfrm>
            <a:off x="539874" y="3175974"/>
            <a:ext cx="3550086" cy="11048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________________________________________________________________________________________________________________________________________________________________________________________________</a:t>
            </a:r>
            <a:endParaRPr lang="ru-RU" sz="1200" dirty="0">
              <a:solidFill>
                <a:srgbClr val="808080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</a:t>
            </a:r>
            <a:endParaRPr lang="ru-RU" sz="1200" dirty="0">
              <a:solidFill>
                <a:srgbClr val="808080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19" name="Text 3">
            <a:extLst>
              <a:ext uri="{FF2B5EF4-FFF2-40B4-BE49-F238E27FC236}">
                <a16:creationId xmlns:a16="http://schemas.microsoft.com/office/drawing/2014/main" id="{21268927-04B4-4ADA-8E17-F82A07869154}"/>
              </a:ext>
            </a:extLst>
          </p:cNvPr>
          <p:cNvSpPr/>
          <p:nvPr/>
        </p:nvSpPr>
        <p:spPr>
          <a:xfrm>
            <a:off x="4764956" y="1756437"/>
            <a:ext cx="3550086" cy="9032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________________________________________________________________________________________________________________________________________________________________________________________________</a:t>
            </a:r>
            <a:endParaRPr lang="en-US" sz="1200" dirty="0"/>
          </a:p>
        </p:txBody>
      </p:sp>
      <p:sp>
        <p:nvSpPr>
          <p:cNvPr id="20" name="Text 3">
            <a:extLst>
              <a:ext uri="{FF2B5EF4-FFF2-40B4-BE49-F238E27FC236}">
                <a16:creationId xmlns:a16="http://schemas.microsoft.com/office/drawing/2014/main" id="{3A8B8D56-089D-4C61-89D1-ADAD7F96BF70}"/>
              </a:ext>
            </a:extLst>
          </p:cNvPr>
          <p:cNvSpPr/>
          <p:nvPr/>
        </p:nvSpPr>
        <p:spPr>
          <a:xfrm>
            <a:off x="4764956" y="3175975"/>
            <a:ext cx="3550086" cy="11048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________________________________________________________________________________________________________________________________________________________________________________________________</a:t>
            </a:r>
            <a:endParaRPr lang="ru-RU" sz="1200" dirty="0">
              <a:solidFill>
                <a:srgbClr val="808080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</a:t>
            </a:r>
            <a:endParaRPr lang="ru-RU" sz="1200" dirty="0">
              <a:solidFill>
                <a:srgbClr val="808080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196925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1465" y="451693"/>
            <a:ext cx="3451324" cy="4313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350"/>
              </a:lnSpc>
              <a:buNone/>
            </a:pP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531464" y="1141586"/>
            <a:ext cx="5428581" cy="2860328"/>
          </a:xfrm>
          <a:prstGeom prst="roundRect">
            <a:avLst>
              <a:gd name="adj" fmla="val 878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28632" y="1312441"/>
            <a:ext cx="2045941" cy="2156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350" b="1" dirty="0" err="1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Организация</a:t>
            </a:r>
            <a:r>
              <a:rPr lang="ru-RU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 / Компетенции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6026870" y="1129306"/>
            <a:ext cx="2594074" cy="2860328"/>
          </a:xfrm>
          <a:prstGeom prst="roundRect">
            <a:avLst>
              <a:gd name="adj" fmla="val 878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197725" y="1300161"/>
            <a:ext cx="1725662" cy="2156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Контактное лицо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6197725" y="1605482"/>
            <a:ext cx="2252365" cy="6779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Имя: ____________________________________________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6197725" y="2373137"/>
            <a:ext cx="2252365" cy="6779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Телефон: ________________________________________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6197725" y="3140792"/>
            <a:ext cx="2252365" cy="6779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Email: __________________________________________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31465" y="4248373"/>
            <a:ext cx="8081070" cy="11385"/>
          </a:xfrm>
          <a:prstGeom prst="rect">
            <a:avLst/>
          </a:prstGeom>
          <a:solidFill>
            <a:srgbClr val="3D3838">
              <a:alpha val="50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539874" y="4518497"/>
            <a:ext cx="8081070" cy="22599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Заявка подготовлена в рамках </a:t>
            </a:r>
            <a:r>
              <a:rPr lang="en-US" sz="1150" dirty="0" err="1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программы</a:t>
            </a: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</a:t>
            </a:r>
            <a:r>
              <a:rPr lang="en-US" sz="1150" b="1" dirty="0" err="1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Искра</a:t>
            </a:r>
            <a:r>
              <a:rPr lang="ru-RU" sz="1150" b="1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Конкурс</a:t>
            </a:r>
            <a:r>
              <a:rPr lang="en-US" sz="1150" b="1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. Содействие инновациям</a:t>
            </a:r>
            <a:endParaRPr lang="en-US" sz="1150" dirty="0"/>
          </a:p>
        </p:txBody>
      </p:sp>
      <p:sp>
        <p:nvSpPr>
          <p:cNvPr id="16" name="Text 0">
            <a:extLst>
              <a:ext uri="{FF2B5EF4-FFF2-40B4-BE49-F238E27FC236}">
                <a16:creationId xmlns:a16="http://schemas.microsoft.com/office/drawing/2014/main" id="{CD94CE37-1FB1-4DBA-8E01-242914F0DD89}"/>
              </a:ext>
            </a:extLst>
          </p:cNvPr>
          <p:cNvSpPr/>
          <p:nvPr/>
        </p:nvSpPr>
        <p:spPr>
          <a:xfrm>
            <a:off x="539874" y="286345"/>
            <a:ext cx="3330773" cy="4163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350"/>
              </a:lnSpc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О Заявителе</a:t>
            </a:r>
            <a:endParaRPr lang="en-US" sz="2400" dirty="0"/>
          </a:p>
        </p:txBody>
      </p:sp>
      <p:sp>
        <p:nvSpPr>
          <p:cNvPr id="17" name="Номер слайда 16">
            <a:extLst>
              <a:ext uri="{FF2B5EF4-FFF2-40B4-BE49-F238E27FC236}">
                <a16:creationId xmlns:a16="http://schemas.microsoft.com/office/drawing/2014/main" id="{A5F4B1AF-DBF6-4FE2-8165-E4970ECD788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5</a:t>
            </a:fld>
            <a:endParaRPr lang="ru" dirty="0"/>
          </a:p>
        </p:txBody>
      </p:sp>
      <p:sp>
        <p:nvSpPr>
          <p:cNvPr id="18" name="Text 3">
            <a:extLst>
              <a:ext uri="{FF2B5EF4-FFF2-40B4-BE49-F238E27FC236}">
                <a16:creationId xmlns:a16="http://schemas.microsoft.com/office/drawing/2014/main" id="{4CF11F97-1C5D-4CB1-B7E1-BE1CEB8815C6}"/>
              </a:ext>
            </a:extLst>
          </p:cNvPr>
          <p:cNvSpPr/>
          <p:nvPr/>
        </p:nvSpPr>
        <p:spPr>
          <a:xfrm>
            <a:off x="697568" y="1626987"/>
            <a:ext cx="5158448" cy="219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86415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165</Words>
  <Application>Microsoft Office PowerPoint</Application>
  <PresentationFormat>Экран (16:9)</PresentationFormat>
  <Paragraphs>59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Source Sans 3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Дмитрий С. Китанин</dc:creator>
  <cp:lastModifiedBy>Сабина Р. Набиева</cp:lastModifiedBy>
  <cp:revision>8</cp:revision>
  <dcterms:created xsi:type="dcterms:W3CDTF">2026-05-15T10:47:20Z</dcterms:created>
  <dcterms:modified xsi:type="dcterms:W3CDTF">2026-07-06T05:52:33Z</dcterms:modified>
</cp:coreProperties>
</file>