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65" r:id="rId2"/>
    <p:sldId id="281" r:id="rId3"/>
    <p:sldId id="268" r:id="rId4"/>
    <p:sldId id="269" r:id="rId5"/>
    <p:sldId id="270" r:id="rId6"/>
    <p:sldId id="271" r:id="rId7"/>
    <p:sldId id="283" r:id="rId8"/>
  </p:sldIdLst>
  <p:sldSz cx="9144000" cy="5143500" type="screen16x9"/>
  <p:notesSz cx="51435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Source Sans 3" panose="020B0604020202020204" charset="0"/>
      <p:regular r:id="rId14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384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61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90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59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71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70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4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2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0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DEDE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1D3C6F1-6C15-47E8-9611-431AE5D1C126}"/>
              </a:ext>
            </a:extLst>
          </p:cNvPr>
          <p:cNvSpPr/>
          <p:nvPr userDrawn="1"/>
        </p:nvSpPr>
        <p:spPr>
          <a:xfrm>
            <a:off x="7068047" y="0"/>
            <a:ext cx="20759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1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ИСКРА Конкурс</a:t>
            </a:r>
          </a:p>
          <a:p>
            <a:pPr algn="r"/>
            <a:r>
              <a:rPr lang="ru-RU" sz="1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Содействие инновациям</a:t>
            </a:r>
          </a:p>
        </p:txBody>
      </p:sp>
      <p:sp>
        <p:nvSpPr>
          <p:cNvPr id="7" name="Номер слайда 28">
            <a:extLst>
              <a:ext uri="{FF2B5EF4-FFF2-40B4-BE49-F238E27FC236}">
                <a16:creationId xmlns:a16="http://schemas.microsoft.com/office/drawing/2014/main" id="{FE25FD14-C09F-4D70-A5CB-34980A78C4C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25988" y="4841234"/>
            <a:ext cx="496389" cy="410757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06613" y="2363576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250"/>
              </a:lnSpc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Программа «Технология»</a:t>
            </a:r>
            <a:endParaRPr lang="en-US" sz="260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E1E90D4C-AB79-4774-B608-EC831958AF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3284169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Название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технологии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39874" y="1261021"/>
            <a:ext cx="8064252" cy="10939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539874" y="1705868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[Место для логотипа]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539874" y="2076673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Дата: _______________________________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35112" y="2836263"/>
            <a:ext cx="2664619" cy="3330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Тематик</a:t>
            </a:r>
            <a:r>
              <a:rPr lang="ru-RU" sz="20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а</a:t>
            </a:r>
            <a:endParaRPr lang="en-US" sz="2050" dirty="0"/>
          </a:p>
        </p:txBody>
      </p:sp>
      <p:sp>
        <p:nvSpPr>
          <p:cNvPr id="8" name="Text 6"/>
          <p:cNvSpPr/>
          <p:nvPr/>
        </p:nvSpPr>
        <p:spPr>
          <a:xfrm>
            <a:off x="535111" y="3336578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Превентивная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диагностика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оборудования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35112" y="3607573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Повышения надежности распределительных сетей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35110" y="3905846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Повышение надежности сетей 110 кВ и выше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5109" y="4104866"/>
            <a:ext cx="3853383" cy="11802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Увеличение ресурса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устаревшего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оборудования</a:t>
            </a:r>
            <a:endParaRPr lang="ru-RU" sz="1150" dirty="0">
              <a:solidFill>
                <a:srgbClr val="3D3838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ct val="20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</a:rPr>
              <a:t>Роботизация в энергетике</a:t>
            </a:r>
          </a:p>
        </p:txBody>
      </p:sp>
      <p:sp>
        <p:nvSpPr>
          <p:cNvPr id="12" name="Text 10"/>
          <p:cNvSpPr/>
          <p:nvPr/>
        </p:nvSpPr>
        <p:spPr>
          <a:xfrm>
            <a:off x="4750743" y="3332669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Зарядная инфраструктура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750743" y="3606866"/>
            <a:ext cx="4044601" cy="4284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Методы неразрушающего контроля электрооборудования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750741" y="3911318"/>
            <a:ext cx="3853383" cy="10300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 algn="l">
              <a:lnSpc>
                <a:spcPct val="15000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Энергоэффективность конечных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потребителей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электроэнергии</a:t>
            </a:r>
            <a:endParaRPr lang="ru-RU" sz="1150" dirty="0">
              <a:solidFill>
                <a:srgbClr val="3D3838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 marL="177800" indent="-177800">
              <a:lnSpc>
                <a:spcPct val="15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Технологии постоянного тока</a:t>
            </a:r>
          </a:p>
          <a:p>
            <a:pPr marL="177800" indent="-177800">
              <a:lnSpc>
                <a:spcPct val="15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</a:rPr>
              <a:t> ИИ как драйвер трансформации энергетики</a:t>
            </a:r>
            <a:endParaRPr lang="en-US" sz="1150" dirty="0"/>
          </a:p>
          <a:p>
            <a:pPr marL="177800" indent="-177800" algn="l">
              <a:lnSpc>
                <a:spcPts val="1650"/>
              </a:lnSpc>
              <a:buNone/>
            </a:pPr>
            <a:endParaRPr lang="en-US" sz="115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E1E90D4C-AB79-4774-B608-EC831958AF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2</a:t>
            </a:fld>
            <a:endParaRPr lang="ru" dirty="0"/>
          </a:p>
        </p:txBody>
      </p:sp>
      <p:sp>
        <p:nvSpPr>
          <p:cNvPr id="18" name="Shape 1">
            <a:extLst>
              <a:ext uri="{FF2B5EF4-FFF2-40B4-BE49-F238E27FC236}">
                <a16:creationId xmlns:a16="http://schemas.microsoft.com/office/drawing/2014/main" id="{04E631AB-1B62-4C30-B118-3F5230FC6373}"/>
              </a:ext>
            </a:extLst>
          </p:cNvPr>
          <p:cNvSpPr/>
          <p:nvPr/>
        </p:nvSpPr>
        <p:spPr>
          <a:xfrm>
            <a:off x="539874" y="1591309"/>
            <a:ext cx="8064252" cy="10939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</p:spTree>
    <p:extLst>
      <p:ext uri="{BB962C8B-B14F-4D97-AF65-F5344CB8AC3E}">
        <p14:creationId xmlns:p14="http://schemas.microsoft.com/office/powerpoint/2010/main" val="199363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1">
            <a:extLst>
              <a:ext uri="{FF2B5EF4-FFF2-40B4-BE49-F238E27FC236}">
                <a16:creationId xmlns:a16="http://schemas.microsoft.com/office/drawing/2014/main" id="{DB80FFA7-F5EF-470D-813C-D672C5957935}"/>
              </a:ext>
            </a:extLst>
          </p:cNvPr>
          <p:cNvSpPr/>
          <p:nvPr/>
        </p:nvSpPr>
        <p:spPr>
          <a:xfrm>
            <a:off x="514691" y="3082558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24" name="Shape 1">
            <a:extLst>
              <a:ext uri="{FF2B5EF4-FFF2-40B4-BE49-F238E27FC236}">
                <a16:creationId xmlns:a16="http://schemas.microsoft.com/office/drawing/2014/main" id="{4952ABE4-1999-4B4A-8F95-048CDD87B732}"/>
              </a:ext>
            </a:extLst>
          </p:cNvPr>
          <p:cNvSpPr/>
          <p:nvPr/>
        </p:nvSpPr>
        <p:spPr>
          <a:xfrm>
            <a:off x="4674352" y="3086026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20" name="Shape 1">
            <a:extLst>
              <a:ext uri="{FF2B5EF4-FFF2-40B4-BE49-F238E27FC236}">
                <a16:creationId xmlns:a16="http://schemas.microsoft.com/office/drawing/2014/main" id="{A46A0A73-48BA-4588-8671-DC2C945EDDB4}"/>
              </a:ext>
            </a:extLst>
          </p:cNvPr>
          <p:cNvSpPr/>
          <p:nvPr/>
        </p:nvSpPr>
        <p:spPr>
          <a:xfrm>
            <a:off x="4674351" y="988777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20824" y="988777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14691" y="988777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5" name="Text 3"/>
          <p:cNvSpPr/>
          <p:nvPr/>
        </p:nvSpPr>
        <p:spPr>
          <a:xfrm>
            <a:off x="751284" y="1162088"/>
            <a:ext cx="2494657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Формулировка проблемы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51284" y="1473734"/>
            <a:ext cx="3551188" cy="11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60503" y="1162088"/>
            <a:ext cx="2644973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Потери в год для компаний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860503" y="1473734"/>
            <a:ext cx="3551262" cy="14010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 </a:t>
            </a:r>
            <a:r>
              <a:rPr lang="en-US" sz="1200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кВт·ч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 млн </a:t>
            </a:r>
            <a:r>
              <a:rPr lang="en-US" sz="1200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руб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чел./час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4274" y="3195600"/>
            <a:ext cx="2133302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Как решается сегодня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51284" y="3629025"/>
            <a:ext cx="3551188" cy="462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79553" y="3190726"/>
            <a:ext cx="3551262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Почему существующих решений недостаточно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879553" y="3616821"/>
            <a:ext cx="3551262" cy="462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Text 0">
            <a:extLst>
              <a:ext uri="{FF2B5EF4-FFF2-40B4-BE49-F238E27FC236}">
                <a16:creationId xmlns:a16="http://schemas.microsoft.com/office/drawing/2014/main" id="{3C61C8B5-786A-44F8-918F-FEC22DF55CEB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Проблема</a:t>
            </a:r>
            <a:endParaRPr lang="en-US" sz="2600" dirty="0"/>
          </a:p>
        </p:txBody>
      </p:sp>
      <p:sp>
        <p:nvSpPr>
          <p:cNvPr id="21" name="Shape 2">
            <a:extLst>
              <a:ext uri="{FF2B5EF4-FFF2-40B4-BE49-F238E27FC236}">
                <a16:creationId xmlns:a16="http://schemas.microsoft.com/office/drawing/2014/main" id="{FC9528F4-B75B-4B4C-81A3-9C73D2F68E82}"/>
              </a:ext>
            </a:extLst>
          </p:cNvPr>
          <p:cNvSpPr/>
          <p:nvPr/>
        </p:nvSpPr>
        <p:spPr>
          <a:xfrm>
            <a:off x="4668219" y="985309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3" name="Shape 2">
            <a:extLst>
              <a:ext uri="{FF2B5EF4-FFF2-40B4-BE49-F238E27FC236}">
                <a16:creationId xmlns:a16="http://schemas.microsoft.com/office/drawing/2014/main" id="{8216B7DA-3C24-45F8-91C6-210F92754E5A}"/>
              </a:ext>
            </a:extLst>
          </p:cNvPr>
          <p:cNvSpPr/>
          <p:nvPr/>
        </p:nvSpPr>
        <p:spPr>
          <a:xfrm>
            <a:off x="508558" y="3082558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5" name="Shape 2">
            <a:extLst>
              <a:ext uri="{FF2B5EF4-FFF2-40B4-BE49-F238E27FC236}">
                <a16:creationId xmlns:a16="http://schemas.microsoft.com/office/drawing/2014/main" id="{2D04A506-828D-4ADF-86B0-AE79506203D3}"/>
              </a:ext>
            </a:extLst>
          </p:cNvPr>
          <p:cNvSpPr/>
          <p:nvPr/>
        </p:nvSpPr>
        <p:spPr>
          <a:xfrm>
            <a:off x="4668219" y="3086026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6" name="Номер слайда 25">
            <a:extLst>
              <a:ext uri="{FF2B5EF4-FFF2-40B4-BE49-F238E27FC236}">
                <a16:creationId xmlns:a16="http://schemas.microsoft.com/office/drawing/2014/main" id="{B4D00407-8E19-4BCE-880F-7211FDD47B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3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249044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862682"/>
            <a:ext cx="6273775" cy="4382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endParaRPr lang="en-US" sz="2750" dirty="0"/>
          </a:p>
        </p:txBody>
      </p:sp>
      <p:sp>
        <p:nvSpPr>
          <p:cNvPr id="3" name="Text 1"/>
          <p:cNvSpPr/>
          <p:nvPr/>
        </p:nvSpPr>
        <p:spPr>
          <a:xfrm>
            <a:off x="539874" y="1041649"/>
            <a:ext cx="314392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Название продукта / технологии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525691" y="2808275"/>
            <a:ext cx="176086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Краткое описание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764956" y="1041649"/>
            <a:ext cx="304733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Что получает </a:t>
            </a:r>
            <a:r>
              <a:rPr lang="ru-RU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потребитель технологии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764956" y="1353399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Технологический эффект: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74376" y="2802174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Организационный эффект:</a:t>
            </a:r>
            <a:endParaRPr lang="en-US" sz="1200" dirty="0"/>
          </a:p>
        </p:txBody>
      </p:sp>
      <p:sp>
        <p:nvSpPr>
          <p:cNvPr id="15" name="Text 0">
            <a:extLst>
              <a:ext uri="{FF2B5EF4-FFF2-40B4-BE49-F238E27FC236}">
                <a16:creationId xmlns:a16="http://schemas.microsoft.com/office/drawing/2014/main" id="{33AD856B-9F95-438C-AD83-CF4F8748A461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250"/>
              </a:lnSpc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Решение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(</a:t>
            </a: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технология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+ </a:t>
            </a: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продукт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C2C8A2E1-CA88-4915-8A40-EA48C7AAAA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4</a:t>
            </a:fld>
            <a:endParaRPr lang="ru" dirty="0"/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BD600D5D-58D1-4E51-BB1D-0D0992C81384}"/>
              </a:ext>
            </a:extLst>
          </p:cNvPr>
          <p:cNvSpPr/>
          <p:nvPr/>
        </p:nvSpPr>
        <p:spPr>
          <a:xfrm>
            <a:off x="539874" y="1340775"/>
            <a:ext cx="3550086" cy="9550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ru-RU" sz="1200" dirty="0">
                <a:solidFill>
                  <a:srgbClr val="808080"/>
                </a:solidFill>
                <a:latin typeface="Source Sans 3" pitchFamily="34" charset="0"/>
              </a:rPr>
              <a:t>_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</a:t>
            </a:r>
            <a:endParaRPr lang="en-US" sz="1200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53F796FE-51ED-4A7D-8280-9867FC8CC89A}"/>
              </a:ext>
            </a:extLst>
          </p:cNvPr>
          <p:cNvSpPr/>
          <p:nvPr/>
        </p:nvSpPr>
        <p:spPr>
          <a:xfrm>
            <a:off x="539874" y="3175974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21268927-04B4-4ADA-8E17-F82A07869154}"/>
              </a:ext>
            </a:extLst>
          </p:cNvPr>
          <p:cNvSpPr/>
          <p:nvPr/>
        </p:nvSpPr>
        <p:spPr>
          <a:xfrm>
            <a:off x="4764956" y="1756437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20" name="Text 3">
            <a:extLst>
              <a:ext uri="{FF2B5EF4-FFF2-40B4-BE49-F238E27FC236}">
                <a16:creationId xmlns:a16="http://schemas.microsoft.com/office/drawing/2014/main" id="{3A8B8D56-089D-4C61-89D1-ADAD7F96BF70}"/>
              </a:ext>
            </a:extLst>
          </p:cNvPr>
          <p:cNvSpPr/>
          <p:nvPr/>
        </p:nvSpPr>
        <p:spPr>
          <a:xfrm>
            <a:off x="4764956" y="3175975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90762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846386"/>
            <a:ext cx="3506093" cy="4382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endParaRPr lang="en-US" sz="2750" dirty="0"/>
          </a:p>
        </p:txBody>
      </p:sp>
      <p:sp>
        <p:nvSpPr>
          <p:cNvPr id="3" name="Shape 1"/>
          <p:cNvSpPr/>
          <p:nvPr/>
        </p:nvSpPr>
        <p:spPr>
          <a:xfrm>
            <a:off x="539874" y="999919"/>
            <a:ext cx="2585219" cy="3749698"/>
          </a:xfrm>
          <a:prstGeom prst="roundRect">
            <a:avLst>
              <a:gd name="adj" fmla="val 1292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13184" y="1094817"/>
            <a:ext cx="2238598" cy="657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Отличие от существующих технологий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713184" y="1526957"/>
            <a:ext cx="2238598" cy="2874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79353" y="999919"/>
            <a:ext cx="2585219" cy="3749698"/>
          </a:xfrm>
          <a:prstGeom prst="roundRect">
            <a:avLst>
              <a:gd name="adj" fmla="val 1292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374652" y="1094817"/>
            <a:ext cx="2316609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Ноу-хау (без чего не работает)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018833" y="999918"/>
            <a:ext cx="2585219" cy="3749697"/>
          </a:xfrm>
          <a:prstGeom prst="roundRect">
            <a:avLst>
              <a:gd name="adj" fmla="val 1292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92143" y="1094817"/>
            <a:ext cx="2238598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Почему</a:t>
            </a: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ru-RU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не делают другие</a:t>
            </a:r>
            <a:endParaRPr lang="en-US" sz="1350" dirty="0"/>
          </a:p>
        </p:txBody>
      </p:sp>
      <p:sp>
        <p:nvSpPr>
          <p:cNvPr id="14" name="Text 0">
            <a:extLst>
              <a:ext uri="{FF2B5EF4-FFF2-40B4-BE49-F238E27FC236}">
                <a16:creationId xmlns:a16="http://schemas.microsoft.com/office/drawing/2014/main" id="{572BA6A4-5E3C-4946-8866-9F90A5D3468A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50"/>
              </a:lnSpc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Инновация</a:t>
            </a:r>
            <a:endParaRPr lang="en-US" sz="2600" dirty="0"/>
          </a:p>
        </p:txBody>
      </p:sp>
      <p:sp>
        <p:nvSpPr>
          <p:cNvPr id="16" name="Text 3">
            <a:extLst>
              <a:ext uri="{FF2B5EF4-FFF2-40B4-BE49-F238E27FC236}">
                <a16:creationId xmlns:a16="http://schemas.microsoft.com/office/drawing/2014/main" id="{1B251F1D-28FD-443F-BA5D-6081A068F89E}"/>
              </a:ext>
            </a:extLst>
          </p:cNvPr>
          <p:cNvSpPr/>
          <p:nvPr/>
        </p:nvSpPr>
        <p:spPr>
          <a:xfrm>
            <a:off x="3452663" y="1526957"/>
            <a:ext cx="2238598" cy="2874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361785C4-BC96-498B-8335-C1BBA354E2FC}"/>
              </a:ext>
            </a:extLst>
          </p:cNvPr>
          <p:cNvSpPr/>
          <p:nvPr/>
        </p:nvSpPr>
        <p:spPr>
          <a:xfrm>
            <a:off x="6192143" y="1540788"/>
            <a:ext cx="2238598" cy="2874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8" name="Номер слайда 17">
            <a:extLst>
              <a:ext uri="{FF2B5EF4-FFF2-40B4-BE49-F238E27FC236}">
                <a16:creationId xmlns:a16="http://schemas.microsoft.com/office/drawing/2014/main" id="{49A98616-A972-49EA-807E-351035FB9D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5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178380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640184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39874" y="1334914"/>
            <a:ext cx="8064252" cy="1586805"/>
          </a:xfrm>
          <a:prstGeom prst="roundRect">
            <a:avLst>
              <a:gd name="adj" fmla="val 1385"/>
            </a:avLst>
          </a:prstGeom>
          <a:noFill/>
          <a:ln w="4763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91381" y="1427931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ru-RU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Аналог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2949029" y="1427931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1 (ед.)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4398838" y="1427931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2 (ед.)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848648" y="1427931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3 (ед.)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298457" y="1427931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4 (ед.)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91381" y="1823442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Ваше решение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949029" y="1823442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398838" y="1823442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848648" y="1823442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298457" y="1823442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91381" y="2218953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Конкурент А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949029" y="2218953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398838" y="2218953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848648" y="2218953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298457" y="2218953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91381" y="2614464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Конкурент Б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2949029" y="2614464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398838" y="2614464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848648" y="2614464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7298457" y="2614464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39874" y="3130525"/>
            <a:ext cx="3287539" cy="208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Ключевые преимущества (3 пункта)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9874" y="3547467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1. ____________________________________________________________________________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39874" y="3918272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2. ____________________________________________________________________________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539874" y="4289078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3. ____________________________________________________________________________</a:t>
            </a:r>
            <a:endParaRPr lang="en-US" sz="1150" dirty="0"/>
          </a:p>
        </p:txBody>
      </p:sp>
      <p:sp>
        <p:nvSpPr>
          <p:cNvPr id="28" name="Text 0">
            <a:extLst>
              <a:ext uri="{FF2B5EF4-FFF2-40B4-BE49-F238E27FC236}">
                <a16:creationId xmlns:a16="http://schemas.microsoft.com/office/drawing/2014/main" id="{50F71CC0-8814-4D81-BB04-E58801FE7034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250"/>
              </a:lnSpc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Анализ аналогов</a:t>
            </a:r>
            <a:endParaRPr lang="en-US" sz="2600" dirty="0"/>
          </a:p>
        </p:txBody>
      </p:sp>
      <p:sp>
        <p:nvSpPr>
          <p:cNvPr id="29" name="Номер слайда 28">
            <a:extLst>
              <a:ext uri="{FF2B5EF4-FFF2-40B4-BE49-F238E27FC236}">
                <a16:creationId xmlns:a16="http://schemas.microsoft.com/office/drawing/2014/main" id="{7CBC5A98-004A-4C77-9F83-91A0DAE2E6E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6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43126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1465" y="451693"/>
            <a:ext cx="3451324" cy="4313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50"/>
              </a:lnSpc>
              <a:buNone/>
            </a:pP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31464" y="1141586"/>
            <a:ext cx="5428581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28632" y="1312441"/>
            <a:ext cx="2045941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Организация</a:t>
            </a:r>
            <a:r>
              <a:rPr lang="ru-RU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/ Компетенции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6026870" y="1129306"/>
            <a:ext cx="2594074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97725" y="1300161"/>
            <a:ext cx="1725662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Контактное лицо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197725" y="1605482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Имя: ____________________________________________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197725" y="2373137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Телефон: ________________________________________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6197725" y="3140792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Email: __________________________________________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31465" y="4248373"/>
            <a:ext cx="8081070" cy="11385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39874" y="4518497"/>
            <a:ext cx="8081070" cy="2259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Заявка подготовлена в рамках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программы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b="1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Искра</a:t>
            </a:r>
            <a:r>
              <a:rPr lang="ru-RU" sz="1150" b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Конкурс</a:t>
            </a:r>
            <a:r>
              <a:rPr lang="en-US" sz="1150" b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 Содействие инновациям</a:t>
            </a:r>
            <a:endParaRPr lang="en-US" sz="1150" dirty="0"/>
          </a:p>
        </p:txBody>
      </p:sp>
      <p:sp>
        <p:nvSpPr>
          <p:cNvPr id="16" name="Text 0">
            <a:extLst>
              <a:ext uri="{FF2B5EF4-FFF2-40B4-BE49-F238E27FC236}">
                <a16:creationId xmlns:a16="http://schemas.microsoft.com/office/drawing/2014/main" id="{CD94CE37-1FB1-4DBA-8E01-242914F0DD89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50"/>
              </a:lnSpc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 Заявителе</a:t>
            </a:r>
            <a:endParaRPr lang="en-US" sz="2400" dirty="0"/>
          </a:p>
        </p:txBody>
      </p:sp>
      <p:sp>
        <p:nvSpPr>
          <p:cNvPr id="17" name="Номер слайда 16">
            <a:extLst>
              <a:ext uri="{FF2B5EF4-FFF2-40B4-BE49-F238E27FC236}">
                <a16:creationId xmlns:a16="http://schemas.microsoft.com/office/drawing/2014/main" id="{A5F4B1AF-DBF6-4FE2-8165-E4970ECD788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7</a:t>
            </a:fld>
            <a:endParaRPr lang="ru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4CF11F97-1C5D-4CB1-B7E1-BE1CEB8815C6}"/>
              </a:ext>
            </a:extLst>
          </p:cNvPr>
          <p:cNvSpPr/>
          <p:nvPr/>
        </p:nvSpPr>
        <p:spPr>
          <a:xfrm>
            <a:off x="697568" y="1626987"/>
            <a:ext cx="5158448" cy="219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44960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246</Words>
  <Application>Microsoft Office PowerPoint</Application>
  <PresentationFormat>Экран (16:9)</PresentationFormat>
  <Paragraphs>99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Times New Roman</vt:lpstr>
      <vt:lpstr>Source Sans 3</vt:lpstr>
      <vt:lpstr>Calibri</vt:lpstr>
      <vt:lpstr>Arial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Дмитрий С. Китанин</dc:creator>
  <cp:lastModifiedBy>Сабина Р. Набиева</cp:lastModifiedBy>
  <cp:revision>8</cp:revision>
  <dcterms:created xsi:type="dcterms:W3CDTF">2026-05-15T10:47:20Z</dcterms:created>
  <dcterms:modified xsi:type="dcterms:W3CDTF">2026-07-06T05:53:26Z</dcterms:modified>
</cp:coreProperties>
</file>